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1" r:id="rId3"/>
    <p:sldId id="285" r:id="rId4"/>
    <p:sldId id="263" r:id="rId5"/>
    <p:sldId id="272" r:id="rId6"/>
    <p:sldId id="267" r:id="rId7"/>
    <p:sldId id="268" r:id="rId8"/>
    <p:sldId id="286" r:id="rId9"/>
    <p:sldId id="278" r:id="rId10"/>
    <p:sldId id="284" r:id="rId11"/>
    <p:sldId id="279" r:id="rId12"/>
    <p:sldId id="283" r:id="rId13"/>
    <p:sldId id="273" r:id="rId14"/>
    <p:sldId id="274" r:id="rId15"/>
    <p:sldId id="287" r:id="rId16"/>
    <p:sldId id="288" r:id="rId17"/>
    <p:sldId id="275" r:id="rId18"/>
    <p:sldId id="289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C6DC"/>
    <a:srgbClr val="E4E8EB"/>
    <a:srgbClr val="003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4"/>
    <p:restoredTop sz="94709"/>
  </p:normalViewPr>
  <p:slideViewPr>
    <p:cSldViewPr snapToGrid="0" snapToObjects="1">
      <p:cViewPr>
        <p:scale>
          <a:sx n="90" d="100"/>
          <a:sy n="90" d="100"/>
        </p:scale>
        <p:origin x="16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23386-ABAF-8C42-AA2E-2B35AD27D8D0}" type="datetimeFigureOut">
              <a:rPr lang="it-IT" smtClean="0"/>
              <a:t>21/03/24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971EA-DC91-794B-BF41-92A06E0A16E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568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Strumenti che permettono</a:t>
            </a:r>
            <a:r>
              <a:rPr lang="it-IT" baseline="0" dirty="0" smtClean="0"/>
              <a:t> di delineare rispetto a una o più patologie o problema clinico, il miglior percorso praticabile all’interno di una organizzazione e tra organizzazioni per la presa in carico del paziente e della sua famiglia.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971EA-DC91-794B-BF41-92A06E0A16E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873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Strumenti che permettono</a:t>
            </a:r>
            <a:r>
              <a:rPr lang="it-IT" baseline="0" dirty="0" smtClean="0"/>
              <a:t> di delineare rispetto a una o più patologie o problema clinico, il miglior percorso praticabile all’interno di una organizzazione e tra organizzazioni per la presa in carico del paziente e della sua famiglia.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971EA-DC91-794B-BF41-92A06E0A16E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8131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 2018 un totale di 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157 pazienti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(sospensione dell’attività durante il periodo COVID) è stato sottoposto a intervento di chirurgia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bariatrica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presso il nostro centro, con un tasso di complicanze totali del 7,6% e un tasso di complicanze di grado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IIIb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che ha richiesto una procedura di revisione chirurgica </a:t>
            </a:r>
            <a:r>
              <a:rPr lang="it-IT" sz="1200" dirty="0" smtClean="0"/>
              <a:t>del </a:t>
            </a:r>
            <a:r>
              <a:rPr lang="it-IT" sz="1200" b="1" dirty="0" smtClean="0"/>
              <a:t>3,8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La mortalità è stata del 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0%.</a:t>
            </a:r>
            <a:endParaRPr lang="it-IT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971EA-DC91-794B-BF41-92A06E0A16E1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061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971EA-DC91-794B-BF41-92A06E0A16E1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43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971EA-DC91-794B-BF41-92A06E0A16E1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1988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52A6-743E-C745-8C19-098848CD2FC3}" type="datetimeFigureOut">
              <a:rPr lang="it-IT" smtClean="0"/>
              <a:t>21/03/24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C8F3-EF16-2E4D-9184-C22C8C2E20D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51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52A6-743E-C745-8C19-098848CD2FC3}" type="datetimeFigureOut">
              <a:rPr lang="it-IT" smtClean="0"/>
              <a:t>21/03/24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C8F3-EF16-2E4D-9184-C22C8C2E20D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79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52A6-743E-C745-8C19-098848CD2FC3}" type="datetimeFigureOut">
              <a:rPr lang="it-IT" smtClean="0"/>
              <a:t>21/03/24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C8F3-EF16-2E4D-9184-C22C8C2E20D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9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52A6-743E-C745-8C19-098848CD2FC3}" type="datetimeFigureOut">
              <a:rPr lang="it-IT" smtClean="0"/>
              <a:t>21/03/24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C8F3-EF16-2E4D-9184-C22C8C2E20D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03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52A6-743E-C745-8C19-098848CD2FC3}" type="datetimeFigureOut">
              <a:rPr lang="it-IT" smtClean="0"/>
              <a:t>21/03/24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C8F3-EF16-2E4D-9184-C22C8C2E20D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765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52A6-743E-C745-8C19-098848CD2FC3}" type="datetimeFigureOut">
              <a:rPr lang="it-IT" smtClean="0"/>
              <a:t>21/03/24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C8F3-EF16-2E4D-9184-C22C8C2E20D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70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52A6-743E-C745-8C19-098848CD2FC3}" type="datetimeFigureOut">
              <a:rPr lang="it-IT" smtClean="0"/>
              <a:t>21/03/24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C8F3-EF16-2E4D-9184-C22C8C2E20D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482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52A6-743E-C745-8C19-098848CD2FC3}" type="datetimeFigureOut">
              <a:rPr lang="it-IT" smtClean="0"/>
              <a:t>21/03/24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C8F3-EF16-2E4D-9184-C22C8C2E20D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79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52A6-743E-C745-8C19-098848CD2FC3}" type="datetimeFigureOut">
              <a:rPr lang="it-IT" smtClean="0"/>
              <a:t>21/03/24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C8F3-EF16-2E4D-9184-C22C8C2E20D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08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52A6-743E-C745-8C19-098848CD2FC3}" type="datetimeFigureOut">
              <a:rPr lang="it-IT" smtClean="0"/>
              <a:t>21/03/24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C8F3-EF16-2E4D-9184-C22C8C2E20D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106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52A6-743E-C745-8C19-098848CD2FC3}" type="datetimeFigureOut">
              <a:rPr lang="it-IT" smtClean="0"/>
              <a:t>21/03/24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C8F3-EF16-2E4D-9184-C22C8C2E20D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2340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D52A6-743E-C745-8C19-098848CD2FC3}" type="datetimeFigureOut">
              <a:rPr lang="it-IT" smtClean="0"/>
              <a:t>21/03/24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C8F3-EF16-2E4D-9184-C22C8C2E20D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249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9"/>
          <a:stretch/>
        </p:blipFill>
        <p:spPr>
          <a:xfrm>
            <a:off x="189780" y="0"/>
            <a:ext cx="4761781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978105" y="1894559"/>
            <a:ext cx="540013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E4C6DC"/>
                </a:solidFill>
                <a:latin typeface="Calibri" charset="0"/>
                <a:ea typeface="Calibri" charset="0"/>
                <a:cs typeface="Calibri" charset="0"/>
              </a:rPr>
              <a:t>Il PSDTA e l’esperienza della chirurgia </a:t>
            </a:r>
            <a:r>
              <a:rPr lang="it-IT" sz="4000" b="1" dirty="0" err="1" smtClean="0">
                <a:solidFill>
                  <a:srgbClr val="E4C6DC"/>
                </a:solidFill>
                <a:latin typeface="Calibri" charset="0"/>
                <a:ea typeface="Calibri" charset="0"/>
                <a:cs typeface="Calibri" charset="0"/>
              </a:rPr>
              <a:t>bariatrica</a:t>
            </a:r>
            <a:r>
              <a:rPr lang="it-IT" sz="4000" b="1" dirty="0" smtClean="0">
                <a:solidFill>
                  <a:srgbClr val="E4C6DC"/>
                </a:solidFill>
                <a:latin typeface="Calibri" charset="0"/>
                <a:ea typeface="Calibri" charset="0"/>
                <a:cs typeface="Calibri" charset="0"/>
              </a:rPr>
              <a:t> in ASL CN1</a:t>
            </a:r>
            <a:endParaRPr lang="it-IT" sz="4000" b="1" dirty="0">
              <a:solidFill>
                <a:srgbClr val="E4C6DC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625785" y="5716909"/>
            <a:ext cx="4104778" cy="830997"/>
          </a:xfrm>
          <a:prstGeom prst="rect">
            <a:avLst/>
          </a:prstGeom>
          <a:solidFill>
            <a:srgbClr val="003F6D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bg1"/>
                </a:solidFill>
              </a:rPr>
              <a:t>Dott.ssa Elisabetta Travaglio</a:t>
            </a:r>
          </a:p>
          <a:p>
            <a:pPr algn="ctr"/>
            <a:r>
              <a:rPr lang="it-IT" sz="1600" dirty="0" smtClean="0">
                <a:solidFill>
                  <a:schemeClr val="bg1"/>
                </a:solidFill>
              </a:rPr>
              <a:t>S.c. Chirurgia Generale ed endoscopia digestiva</a:t>
            </a:r>
          </a:p>
          <a:p>
            <a:pPr algn="ctr"/>
            <a:r>
              <a:rPr lang="it-IT" sz="1600" dirty="0" smtClean="0">
                <a:solidFill>
                  <a:schemeClr val="bg1"/>
                </a:solidFill>
              </a:rPr>
              <a:t>Ospedale Regina </a:t>
            </a:r>
            <a:r>
              <a:rPr lang="it-IT" sz="1600" dirty="0" err="1" smtClean="0">
                <a:solidFill>
                  <a:schemeClr val="bg1"/>
                </a:solidFill>
              </a:rPr>
              <a:t>Montis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Regalis</a:t>
            </a:r>
            <a:r>
              <a:rPr lang="it-IT" sz="1600" dirty="0" smtClean="0">
                <a:solidFill>
                  <a:schemeClr val="bg1"/>
                </a:solidFill>
              </a:rPr>
              <a:t> Mondovì 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6"/>
          <p:cNvSpPr txBox="1">
            <a:spLocks/>
          </p:cNvSpPr>
          <p:nvPr/>
        </p:nvSpPr>
        <p:spPr>
          <a:xfrm>
            <a:off x="351692" y="4108830"/>
            <a:ext cx="6963508" cy="6917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/>
              <a:t>A</a:t>
            </a:r>
            <a:r>
              <a:rPr lang="it-IT" sz="1600" dirty="0" smtClean="0"/>
              <a:t>pproccio </a:t>
            </a:r>
            <a:r>
              <a:rPr lang="it-IT" sz="1600" dirty="0"/>
              <a:t>multidimensionale e multidisciplinare mirato ad ottimizzare il percorso </a:t>
            </a:r>
            <a:r>
              <a:rPr lang="it-IT" sz="1600" dirty="0" err="1" smtClean="0"/>
              <a:t>pre</a:t>
            </a:r>
            <a:r>
              <a:rPr lang="it-IT" sz="1600" dirty="0" smtClean="0"/>
              <a:t> intra e </a:t>
            </a:r>
            <a:r>
              <a:rPr lang="it-IT" sz="1600" dirty="0"/>
              <a:t>postoperatorio dei pazienti sottoposti ad intervento </a:t>
            </a:r>
            <a:r>
              <a:rPr lang="it-IT" sz="1600" dirty="0" smtClean="0"/>
              <a:t>chirurgico.</a:t>
            </a:r>
          </a:p>
        </p:txBody>
      </p:sp>
      <p:sp>
        <p:nvSpPr>
          <p:cNvPr id="5" name="Sottotitolo 6"/>
          <p:cNvSpPr txBox="1">
            <a:spLocks/>
          </p:cNvSpPr>
          <p:nvPr/>
        </p:nvSpPr>
        <p:spPr>
          <a:xfrm>
            <a:off x="351692" y="219807"/>
            <a:ext cx="5996354" cy="606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it-IT" sz="2600" b="1" dirty="0" smtClean="0">
                <a:solidFill>
                  <a:schemeClr val="bg1"/>
                </a:solidFill>
              </a:rPr>
              <a:t>ERAS (Enhanced Recovery After Surgery)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28" y="1448537"/>
            <a:ext cx="4853449" cy="202170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813" y="2292334"/>
            <a:ext cx="4091406" cy="3176223"/>
          </a:xfrm>
          <a:prstGeom prst="rect">
            <a:avLst/>
          </a:prstGeom>
        </p:spPr>
      </p:pic>
      <p:sp>
        <p:nvSpPr>
          <p:cNvPr id="11" name="Sottotitolo 6"/>
          <p:cNvSpPr txBox="1">
            <a:spLocks/>
          </p:cNvSpPr>
          <p:nvPr/>
        </p:nvSpPr>
        <p:spPr>
          <a:xfrm>
            <a:off x="351692" y="5544180"/>
            <a:ext cx="6963508" cy="67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/>
              <a:t>Significativa </a:t>
            </a:r>
            <a:r>
              <a:rPr lang="it-IT" sz="1600" dirty="0"/>
              <a:t>riduzione dei tempi di degenza senza un incremento del numero di complicanze postoperatorie o di riammissioni ospedaliere.</a:t>
            </a:r>
            <a:endParaRPr lang="it-IT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1600" dirty="0"/>
          </a:p>
        </p:txBody>
      </p:sp>
      <p:sp>
        <p:nvSpPr>
          <p:cNvPr id="12" name="Sottotitolo 6"/>
          <p:cNvSpPr txBox="1">
            <a:spLocks/>
          </p:cNvSpPr>
          <p:nvPr/>
        </p:nvSpPr>
        <p:spPr>
          <a:xfrm>
            <a:off x="351692" y="4853095"/>
            <a:ext cx="6963508" cy="638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/>
              <a:t>Obiettivi: rapida </a:t>
            </a:r>
            <a:r>
              <a:rPr lang="it-IT" sz="1600" dirty="0"/>
              <a:t>ripresa della deambulazione, </a:t>
            </a:r>
            <a:r>
              <a:rPr lang="it-IT" sz="1600" dirty="0" smtClean="0"/>
              <a:t>precoce </a:t>
            </a:r>
            <a:r>
              <a:rPr lang="it-IT" sz="1600" dirty="0"/>
              <a:t>ed idonea dimissione </a:t>
            </a:r>
            <a:r>
              <a:rPr lang="it-IT" sz="1600" dirty="0" smtClean="0"/>
              <a:t>dall’ospedale, rapido </a:t>
            </a:r>
            <a:r>
              <a:rPr lang="it-IT" sz="1600" dirty="0"/>
              <a:t>ritorno alle attività </a:t>
            </a:r>
            <a:r>
              <a:rPr lang="it-IT" sz="1600" dirty="0" smtClean="0"/>
              <a:t>quotidiane.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0" y="-12404"/>
            <a:ext cx="12192000" cy="1279525"/>
          </a:xfrm>
          <a:prstGeom prst="rect">
            <a:avLst/>
          </a:prstGeom>
          <a:solidFill>
            <a:srgbClr val="003F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464898" cy="1279525"/>
          </a:xfrm>
          <a:prstGeom prst="rect">
            <a:avLst/>
          </a:prstGeom>
        </p:spPr>
      </p:pic>
      <p:sp>
        <p:nvSpPr>
          <p:cNvPr id="16" name="Titolo 1"/>
          <p:cNvSpPr txBox="1">
            <a:spLocks/>
          </p:cNvSpPr>
          <p:nvPr/>
        </p:nvSpPr>
        <p:spPr>
          <a:xfrm>
            <a:off x="0" y="-12404"/>
            <a:ext cx="12192000" cy="1279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err="1" smtClean="0">
                <a:solidFill>
                  <a:srgbClr val="E4C6DC"/>
                </a:solidFill>
                <a:latin typeface="+mn-lt"/>
              </a:rPr>
              <a:t>Enhanced</a:t>
            </a:r>
            <a:r>
              <a:rPr lang="it-IT" sz="4000" b="1" dirty="0" smtClean="0">
                <a:solidFill>
                  <a:srgbClr val="E4C6DC"/>
                </a:solidFill>
                <a:latin typeface="+mn-lt"/>
              </a:rPr>
              <a:t> </a:t>
            </a:r>
            <a:r>
              <a:rPr lang="it-IT" sz="4000" b="1" dirty="0" err="1" smtClean="0">
                <a:solidFill>
                  <a:srgbClr val="E4C6DC"/>
                </a:solidFill>
                <a:latin typeface="+mn-lt"/>
              </a:rPr>
              <a:t>recovery</a:t>
            </a:r>
            <a:r>
              <a:rPr lang="it-IT" sz="4000" b="1" dirty="0" smtClean="0">
                <a:solidFill>
                  <a:srgbClr val="E4C6DC"/>
                </a:solidFill>
                <a:latin typeface="+mn-lt"/>
              </a:rPr>
              <a:t> </a:t>
            </a:r>
            <a:r>
              <a:rPr lang="it-IT" sz="4000" b="1" dirty="0" err="1" smtClean="0">
                <a:solidFill>
                  <a:srgbClr val="E4C6DC"/>
                </a:solidFill>
                <a:latin typeface="+mn-lt"/>
              </a:rPr>
              <a:t>after</a:t>
            </a:r>
            <a:r>
              <a:rPr lang="it-IT" sz="4000" b="1" dirty="0" smtClean="0">
                <a:solidFill>
                  <a:srgbClr val="E4C6DC"/>
                </a:solidFill>
                <a:latin typeface="+mn-lt"/>
              </a:rPr>
              <a:t> </a:t>
            </a:r>
            <a:r>
              <a:rPr lang="it-IT" sz="4000" b="1" dirty="0" err="1" smtClean="0">
                <a:solidFill>
                  <a:srgbClr val="E4C6DC"/>
                </a:solidFill>
                <a:latin typeface="+mn-lt"/>
              </a:rPr>
              <a:t>surgery</a:t>
            </a:r>
            <a:r>
              <a:rPr lang="it-IT" sz="4000" b="1" dirty="0" smtClean="0">
                <a:solidFill>
                  <a:srgbClr val="E4C6DC"/>
                </a:solidFill>
                <a:latin typeface="+mn-lt"/>
              </a:rPr>
              <a:t> - ERAS</a:t>
            </a:r>
            <a:endParaRPr lang="it-IT" sz="4000" b="1" dirty="0">
              <a:solidFill>
                <a:srgbClr val="E4C6D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60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6"/>
          <p:cNvSpPr txBox="1">
            <a:spLocks/>
          </p:cNvSpPr>
          <p:nvPr/>
        </p:nvSpPr>
        <p:spPr>
          <a:xfrm>
            <a:off x="1284043" y="4523163"/>
            <a:ext cx="9623914" cy="366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/>
              <a:t>Riduzione della </a:t>
            </a:r>
            <a:r>
              <a:rPr lang="it-IT" sz="1600" dirty="0"/>
              <a:t>durata della degenza ospedaliera indipendentemente dal tipo di procedura chirurgica </a:t>
            </a:r>
            <a:r>
              <a:rPr lang="it-IT" sz="1600" dirty="0" smtClean="0"/>
              <a:t>eseguita.</a:t>
            </a:r>
          </a:p>
        </p:txBody>
      </p:sp>
      <p:sp>
        <p:nvSpPr>
          <p:cNvPr id="5" name="Sottotitolo 6"/>
          <p:cNvSpPr txBox="1">
            <a:spLocks/>
          </p:cNvSpPr>
          <p:nvPr/>
        </p:nvSpPr>
        <p:spPr>
          <a:xfrm>
            <a:off x="351692" y="219807"/>
            <a:ext cx="7420708" cy="606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it-IT" sz="2600" b="1" dirty="0" smtClean="0">
                <a:solidFill>
                  <a:schemeClr val="bg1"/>
                </a:solidFill>
              </a:rPr>
              <a:t>ERABS </a:t>
            </a:r>
            <a:r>
              <a:rPr lang="it-IT" sz="2600" b="1" dirty="0">
                <a:solidFill>
                  <a:schemeClr val="bg1"/>
                </a:solidFill>
              </a:rPr>
              <a:t>(Enhanced Recovery After </a:t>
            </a:r>
            <a:r>
              <a:rPr lang="it-IT" sz="2600" b="1" dirty="0" smtClean="0">
                <a:solidFill>
                  <a:schemeClr val="bg1"/>
                </a:solidFill>
              </a:rPr>
              <a:t>Bariatric Surgery</a:t>
            </a:r>
            <a:r>
              <a:rPr lang="it-IT" sz="2600" b="1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l="22025" t="40242" r="37547" b="32564"/>
          <a:stretch/>
        </p:blipFill>
        <p:spPr bwMode="auto">
          <a:xfrm>
            <a:off x="766393" y="1527660"/>
            <a:ext cx="5570623" cy="21076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l="20315" t="32226" r="21486" b="31641"/>
          <a:stretch>
            <a:fillRect/>
          </a:stretch>
        </p:blipFill>
        <p:spPr bwMode="auto">
          <a:xfrm>
            <a:off x="6973253" y="1802425"/>
            <a:ext cx="4307277" cy="150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ottotitolo 6"/>
          <p:cNvSpPr txBox="1">
            <a:spLocks/>
          </p:cNvSpPr>
          <p:nvPr/>
        </p:nvSpPr>
        <p:spPr>
          <a:xfrm>
            <a:off x="1284043" y="4962897"/>
            <a:ext cx="9623914" cy="381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/>
              <a:t>Non incremento del rischio </a:t>
            </a:r>
            <a:r>
              <a:rPr lang="it-IT" sz="1600" dirty="0"/>
              <a:t>di sviluppare complicanze postoperatorie </a:t>
            </a:r>
            <a:r>
              <a:rPr lang="it-IT" sz="1600" dirty="0" smtClean="0"/>
              <a:t>maggiori.</a:t>
            </a:r>
          </a:p>
        </p:txBody>
      </p:sp>
      <p:sp>
        <p:nvSpPr>
          <p:cNvPr id="12" name="Sottotitolo 6"/>
          <p:cNvSpPr txBox="1">
            <a:spLocks/>
          </p:cNvSpPr>
          <p:nvPr/>
        </p:nvSpPr>
        <p:spPr>
          <a:xfrm>
            <a:off x="1284043" y="5856975"/>
            <a:ext cx="9623914" cy="371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/>
              <a:t>Riduzione </a:t>
            </a:r>
            <a:r>
              <a:rPr lang="it-IT" sz="1600" dirty="0"/>
              <a:t>dei costi totali della </a:t>
            </a:r>
            <a:r>
              <a:rPr lang="it-IT" sz="1600" dirty="0" smtClean="0"/>
              <a:t>chirurgia.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1600" dirty="0"/>
          </a:p>
        </p:txBody>
      </p:sp>
      <p:sp>
        <p:nvSpPr>
          <p:cNvPr id="13" name="Sottotitolo 6"/>
          <p:cNvSpPr txBox="1">
            <a:spLocks/>
          </p:cNvSpPr>
          <p:nvPr/>
        </p:nvSpPr>
        <p:spPr>
          <a:xfrm>
            <a:off x="1284043" y="5409541"/>
            <a:ext cx="9623914" cy="357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/>
              <a:t>Non incremento del </a:t>
            </a:r>
            <a:r>
              <a:rPr lang="it-IT" sz="1600" dirty="0"/>
              <a:t>numero di reinterventi e </a:t>
            </a:r>
            <a:r>
              <a:rPr lang="it-IT" sz="1600" dirty="0" smtClean="0"/>
              <a:t>del </a:t>
            </a:r>
            <a:r>
              <a:rPr lang="it-IT" sz="1600" dirty="0"/>
              <a:t>numero di riammissioni ospedaliere per </a:t>
            </a:r>
            <a:r>
              <a:rPr lang="it-IT" sz="1600" dirty="0" smtClean="0"/>
              <a:t>complicanze.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0" y="0"/>
            <a:ext cx="12192000" cy="1279525"/>
          </a:xfrm>
          <a:prstGeom prst="rect">
            <a:avLst/>
          </a:prstGeom>
          <a:solidFill>
            <a:srgbClr val="003F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 err="1">
                <a:solidFill>
                  <a:srgbClr val="E4C6DC"/>
                </a:solidFill>
              </a:rPr>
              <a:t>Enhanced</a:t>
            </a:r>
            <a:r>
              <a:rPr lang="it-IT" sz="4000" b="1" dirty="0">
                <a:solidFill>
                  <a:srgbClr val="E4C6DC"/>
                </a:solidFill>
              </a:rPr>
              <a:t> </a:t>
            </a:r>
            <a:r>
              <a:rPr lang="it-IT" sz="4000" b="1" dirty="0" err="1">
                <a:solidFill>
                  <a:srgbClr val="E4C6DC"/>
                </a:solidFill>
              </a:rPr>
              <a:t>recovery</a:t>
            </a:r>
            <a:r>
              <a:rPr lang="it-IT" sz="4000" b="1" dirty="0">
                <a:solidFill>
                  <a:srgbClr val="E4C6DC"/>
                </a:solidFill>
              </a:rPr>
              <a:t> </a:t>
            </a:r>
            <a:r>
              <a:rPr lang="it-IT" sz="4000" b="1" dirty="0" err="1">
                <a:solidFill>
                  <a:srgbClr val="E4C6DC"/>
                </a:solidFill>
              </a:rPr>
              <a:t>after</a:t>
            </a:r>
            <a:r>
              <a:rPr lang="it-IT" sz="4000" b="1" dirty="0">
                <a:solidFill>
                  <a:srgbClr val="E4C6DC"/>
                </a:solidFill>
              </a:rPr>
              <a:t> </a:t>
            </a:r>
            <a:r>
              <a:rPr lang="it-IT" sz="4000" b="1" dirty="0" err="1">
                <a:solidFill>
                  <a:srgbClr val="E4C6DC"/>
                </a:solidFill>
              </a:rPr>
              <a:t>surgery</a:t>
            </a:r>
            <a:r>
              <a:rPr lang="it-IT" sz="4000" b="1" dirty="0">
                <a:solidFill>
                  <a:srgbClr val="E4C6DC"/>
                </a:solidFill>
              </a:rPr>
              <a:t> - ERAS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464898" cy="127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9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6"/>
          <p:cNvSpPr txBox="1">
            <a:spLocks/>
          </p:cNvSpPr>
          <p:nvPr/>
        </p:nvSpPr>
        <p:spPr>
          <a:xfrm>
            <a:off x="351692" y="219807"/>
            <a:ext cx="5996354" cy="606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it-IT" sz="2600" b="1" dirty="0" smtClean="0">
                <a:solidFill>
                  <a:schemeClr val="bg1"/>
                </a:solidFill>
              </a:rPr>
              <a:t>ERABS – Items postoperatori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0" y="0"/>
            <a:ext cx="12192000" cy="1279525"/>
          </a:xfrm>
          <a:prstGeom prst="rect">
            <a:avLst/>
          </a:prstGeom>
          <a:solidFill>
            <a:srgbClr val="003F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464898" cy="1279525"/>
          </a:xfrm>
          <a:prstGeom prst="rect">
            <a:avLst/>
          </a:prstGeom>
        </p:spPr>
      </p:pic>
      <p:sp>
        <p:nvSpPr>
          <p:cNvPr id="15" name="Titolo 1"/>
          <p:cNvSpPr txBox="1">
            <a:spLocks/>
          </p:cNvSpPr>
          <p:nvPr/>
        </p:nvSpPr>
        <p:spPr>
          <a:xfrm>
            <a:off x="0" y="0"/>
            <a:ext cx="12191999" cy="1279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 err="1" smtClean="0">
                <a:solidFill>
                  <a:srgbClr val="E4C6DC"/>
                </a:solidFill>
                <a:latin typeface="+mn-lt"/>
              </a:rPr>
              <a:t>Enhanced</a:t>
            </a:r>
            <a:r>
              <a:rPr lang="it-IT" sz="4000" b="1" dirty="0" smtClean="0">
                <a:solidFill>
                  <a:srgbClr val="E4C6DC"/>
                </a:solidFill>
                <a:latin typeface="+mn-lt"/>
              </a:rPr>
              <a:t> </a:t>
            </a:r>
            <a:r>
              <a:rPr lang="it-IT" sz="4000" b="1" dirty="0" err="1" smtClean="0">
                <a:solidFill>
                  <a:srgbClr val="E4C6DC"/>
                </a:solidFill>
                <a:latin typeface="+mn-lt"/>
              </a:rPr>
              <a:t>recovery</a:t>
            </a:r>
            <a:r>
              <a:rPr lang="it-IT" sz="4000" b="1" dirty="0" smtClean="0">
                <a:solidFill>
                  <a:srgbClr val="E4C6DC"/>
                </a:solidFill>
                <a:latin typeface="+mn-lt"/>
              </a:rPr>
              <a:t> </a:t>
            </a:r>
            <a:r>
              <a:rPr lang="it-IT" sz="4000" b="1" dirty="0" err="1" smtClean="0">
                <a:solidFill>
                  <a:srgbClr val="E4C6DC"/>
                </a:solidFill>
                <a:latin typeface="+mn-lt"/>
              </a:rPr>
              <a:t>after</a:t>
            </a:r>
            <a:r>
              <a:rPr lang="it-IT" sz="4000" b="1" dirty="0" smtClean="0">
                <a:solidFill>
                  <a:srgbClr val="E4C6DC"/>
                </a:solidFill>
                <a:latin typeface="+mn-lt"/>
              </a:rPr>
              <a:t> </a:t>
            </a:r>
            <a:r>
              <a:rPr lang="it-IT" sz="4000" b="1" dirty="0" err="1" smtClean="0">
                <a:solidFill>
                  <a:srgbClr val="E4C6DC"/>
                </a:solidFill>
                <a:latin typeface="+mn-lt"/>
              </a:rPr>
              <a:t>surgery</a:t>
            </a:r>
            <a:r>
              <a:rPr lang="it-IT" sz="4000" b="1" dirty="0" smtClean="0">
                <a:solidFill>
                  <a:srgbClr val="E4C6DC"/>
                </a:solidFill>
                <a:latin typeface="+mn-lt"/>
              </a:rPr>
              <a:t> - ERAS</a:t>
            </a:r>
            <a:endParaRPr lang="it-IT" sz="4000" b="1" dirty="0">
              <a:solidFill>
                <a:srgbClr val="E4C6DC"/>
              </a:solidFill>
              <a:latin typeface="+mn-lt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40" y="1499330"/>
            <a:ext cx="5988984" cy="526590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" r="3777" b="433"/>
          <a:stretch/>
        </p:blipFill>
        <p:spPr>
          <a:xfrm>
            <a:off x="6405823" y="1828800"/>
            <a:ext cx="5699429" cy="43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3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17968"/>
            <a:ext cx="12192000" cy="1279525"/>
          </a:xfrm>
          <a:prstGeom prst="rect">
            <a:avLst/>
          </a:prstGeom>
          <a:solidFill>
            <a:srgbClr val="003F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464898" cy="127952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11982" y="1782445"/>
            <a:ext cx="5604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it-IT" sz="1600" dirty="0" smtClean="0"/>
              <a:t>Periodo di osservazione: Gennaio 2018 – in corso</a:t>
            </a:r>
          </a:p>
          <a:p>
            <a:pPr marL="285750" indent="-285750">
              <a:buFont typeface="Wingdings" charset="2"/>
              <a:buChar char="Ø"/>
            </a:pPr>
            <a:endParaRPr lang="it-IT" sz="1600" dirty="0"/>
          </a:p>
          <a:p>
            <a:pPr marL="285750" indent="-285750">
              <a:buFont typeface="Wingdings" charset="2"/>
              <a:buChar char="Ø"/>
            </a:pPr>
            <a:r>
              <a:rPr lang="it-IT" sz="1600" dirty="0" smtClean="0"/>
              <a:t>Dal 2021 introduzione del protocollo  </a:t>
            </a:r>
            <a:r>
              <a:rPr lang="it-IT" sz="1600" dirty="0" err="1" smtClean="0"/>
              <a:t>ERAbS</a:t>
            </a:r>
            <a:r>
              <a:rPr lang="it-IT" sz="1600" dirty="0" smtClean="0"/>
              <a:t> (</a:t>
            </a:r>
            <a:r>
              <a:rPr lang="it-IT" sz="1600" i="1" dirty="0" err="1" smtClean="0"/>
              <a:t>Enhanced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recovery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after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bariatric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surgery</a:t>
            </a:r>
            <a:r>
              <a:rPr lang="it-IT" sz="1600" dirty="0" smtClean="0"/>
              <a:t>)</a:t>
            </a:r>
          </a:p>
          <a:p>
            <a:pPr marL="285750" indent="-285750">
              <a:buFont typeface="Wingdings" charset="2"/>
              <a:buChar char="Ø"/>
            </a:pPr>
            <a:endParaRPr lang="it-IT" sz="1600" dirty="0"/>
          </a:p>
          <a:p>
            <a:pPr marL="285750" indent="-285750">
              <a:buFont typeface="Wingdings" charset="2"/>
              <a:buChar char="Ø"/>
            </a:pPr>
            <a:r>
              <a:rPr lang="it-IT" sz="1600" dirty="0" smtClean="0"/>
              <a:t>Raccolta e analisi retrospettiva dei dati</a:t>
            </a:r>
            <a:endParaRPr lang="it-IT" sz="1600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-1" y="-3"/>
            <a:ext cx="12192000" cy="12795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 smtClean="0">
                <a:solidFill>
                  <a:srgbClr val="E4C6DC"/>
                </a:solidFill>
                <a:latin typeface="+mn-lt"/>
              </a:rPr>
              <a:t>La nostra esperienza</a:t>
            </a:r>
            <a:endParaRPr lang="it-IT" sz="4000" b="1" dirty="0">
              <a:solidFill>
                <a:srgbClr val="E4C6DC"/>
              </a:solidFill>
              <a:latin typeface="+mn-lt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50" y="3459267"/>
            <a:ext cx="3253406" cy="274599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235" y="1782444"/>
            <a:ext cx="5208449" cy="442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-4"/>
            <a:ext cx="12192000" cy="1279525"/>
          </a:xfrm>
          <a:prstGeom prst="rect">
            <a:avLst/>
          </a:prstGeom>
          <a:solidFill>
            <a:srgbClr val="003F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464898" cy="1279525"/>
          </a:xfrm>
          <a:prstGeom prst="rect">
            <a:avLst/>
          </a:prstGeom>
        </p:spPr>
      </p:pic>
      <p:sp>
        <p:nvSpPr>
          <p:cNvPr id="15" name="Titolo 1"/>
          <p:cNvSpPr txBox="1">
            <a:spLocks/>
          </p:cNvSpPr>
          <p:nvPr/>
        </p:nvSpPr>
        <p:spPr>
          <a:xfrm>
            <a:off x="-1" y="-3"/>
            <a:ext cx="12192000" cy="12795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 smtClean="0">
                <a:solidFill>
                  <a:srgbClr val="E4C6DC"/>
                </a:solidFill>
                <a:latin typeface="+mn-lt"/>
              </a:rPr>
              <a:t>La nostra esperienza</a:t>
            </a:r>
            <a:endParaRPr lang="it-IT" sz="4000" b="1" dirty="0">
              <a:solidFill>
                <a:srgbClr val="E4C6DC"/>
              </a:solidFill>
              <a:latin typeface="+mn-lt"/>
            </a:endParaRPr>
          </a:p>
        </p:txBody>
      </p:sp>
      <p:pic>
        <p:nvPicPr>
          <p:cNvPr id="8" name="Picture 2" descr="C:\Users\Ale\Desktop\TESI ERABS\Presentazioni Elisabetta\Grafico durata intervent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13800" y="1509891"/>
            <a:ext cx="3108899" cy="2445161"/>
          </a:xfrm>
          <a:prstGeom prst="rect">
            <a:avLst/>
          </a:prstGeom>
          <a:noFill/>
        </p:spPr>
      </p:pic>
      <p:pic>
        <p:nvPicPr>
          <p:cNvPr id="9" name="Picture 3" descr="C:\Users\Ale\Desktop\TESI ERABS\Presentazioni Elisabetta\Grafico durata degenz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13800" y="4080841"/>
            <a:ext cx="3108899" cy="245264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38" y="4578146"/>
            <a:ext cx="4382722" cy="145803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74" y="1814513"/>
            <a:ext cx="7765878" cy="214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855405" y="3864390"/>
            <a:ext cx="5240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+mj-lt"/>
              </a:rPr>
              <a:t>La media di BMI iniziale era di 44, a un anno di </a:t>
            </a:r>
            <a:r>
              <a:rPr lang="it-IT" sz="1400" dirty="0" err="1" smtClean="0">
                <a:latin typeface="+mj-lt"/>
              </a:rPr>
              <a:t>follow</a:t>
            </a:r>
            <a:r>
              <a:rPr lang="it-IT" sz="1400" dirty="0" smtClean="0">
                <a:latin typeface="+mj-lt"/>
              </a:rPr>
              <a:t> up la media di BMI risultava essere di </a:t>
            </a:r>
            <a:r>
              <a:rPr lang="it-IT" sz="1400" dirty="0" smtClean="0">
                <a:latin typeface="+mj-lt"/>
              </a:rPr>
              <a:t>31. </a:t>
            </a:r>
            <a:r>
              <a:rPr lang="it-IT" sz="1400" dirty="0" smtClean="0">
                <a:latin typeface="+mj-lt"/>
              </a:rPr>
              <a:t>La </a:t>
            </a:r>
            <a:r>
              <a:rPr lang="it-IT" sz="1400" i="1" dirty="0" err="1" smtClean="0">
                <a:latin typeface="+mj-lt"/>
              </a:rPr>
              <a:t>total</a:t>
            </a:r>
            <a:r>
              <a:rPr lang="it-IT" sz="1400" i="1" dirty="0" smtClean="0">
                <a:latin typeface="+mj-lt"/>
              </a:rPr>
              <a:t> </a:t>
            </a:r>
            <a:r>
              <a:rPr lang="it-IT" sz="1400" i="1" dirty="0" err="1" smtClean="0">
                <a:latin typeface="+mj-lt"/>
              </a:rPr>
              <a:t>weight</a:t>
            </a:r>
            <a:r>
              <a:rPr lang="it-IT" sz="1400" i="1" dirty="0" smtClean="0">
                <a:latin typeface="+mj-lt"/>
              </a:rPr>
              <a:t> </a:t>
            </a:r>
            <a:r>
              <a:rPr lang="it-IT" sz="1400" i="1" dirty="0" err="1" smtClean="0">
                <a:latin typeface="+mj-lt"/>
              </a:rPr>
              <a:t>loss</a:t>
            </a:r>
            <a:r>
              <a:rPr lang="it-IT" sz="1400" dirty="0" smtClean="0">
                <a:latin typeface="+mj-lt"/>
              </a:rPr>
              <a:t> è stata del </a:t>
            </a:r>
            <a:r>
              <a:rPr lang="it-IT" sz="1400" dirty="0" smtClean="0">
                <a:latin typeface="+mj-lt"/>
              </a:rPr>
              <a:t>28% </a:t>
            </a:r>
            <a:r>
              <a:rPr lang="it-IT" sz="1400" dirty="0" smtClean="0">
                <a:latin typeface="+mj-lt"/>
              </a:rPr>
              <a:t>del peso corporeo iniziale, con una </a:t>
            </a:r>
            <a:r>
              <a:rPr lang="it-IT" sz="1400" i="1" dirty="0" err="1" smtClean="0">
                <a:latin typeface="+mj-lt"/>
              </a:rPr>
              <a:t>excess</a:t>
            </a:r>
            <a:r>
              <a:rPr lang="it-IT" sz="1400" i="1" dirty="0" smtClean="0">
                <a:latin typeface="+mj-lt"/>
              </a:rPr>
              <a:t> </a:t>
            </a:r>
            <a:r>
              <a:rPr lang="it-IT" sz="1400" i="1" dirty="0" smtClean="0">
                <a:latin typeface="+mj-lt"/>
              </a:rPr>
              <a:t>BMI </a:t>
            </a:r>
            <a:r>
              <a:rPr lang="it-IT" sz="1400" i="1" dirty="0" err="1" smtClean="0">
                <a:latin typeface="+mj-lt"/>
              </a:rPr>
              <a:t>loss</a:t>
            </a:r>
            <a:r>
              <a:rPr lang="it-IT" sz="1400" i="1" dirty="0" smtClean="0">
                <a:latin typeface="+mj-lt"/>
              </a:rPr>
              <a:t> </a:t>
            </a:r>
            <a:r>
              <a:rPr lang="it-IT" sz="1400" dirty="0" smtClean="0">
                <a:latin typeface="+mj-lt"/>
              </a:rPr>
              <a:t>del </a:t>
            </a:r>
            <a:r>
              <a:rPr lang="it-IT" sz="1400" dirty="0" smtClean="0">
                <a:latin typeface="+mj-lt"/>
              </a:rPr>
              <a:t>69% </a:t>
            </a:r>
            <a:r>
              <a:rPr lang="it-IT" sz="1400" dirty="0" smtClean="0">
                <a:latin typeface="+mj-lt"/>
              </a:rPr>
              <a:t>a un </a:t>
            </a:r>
            <a:r>
              <a:rPr lang="it-IT" sz="1400" dirty="0" smtClean="0">
                <a:latin typeface="+mj-lt"/>
              </a:rPr>
              <a:t>anno, fino al 71% a 3 aa di </a:t>
            </a:r>
            <a:r>
              <a:rPr lang="it-IT" sz="1400" dirty="0" err="1" smtClean="0">
                <a:latin typeface="+mj-lt"/>
              </a:rPr>
              <a:t>follow</a:t>
            </a:r>
            <a:r>
              <a:rPr lang="it-IT" sz="1400" dirty="0" smtClean="0">
                <a:latin typeface="+mj-lt"/>
              </a:rPr>
              <a:t> up. </a:t>
            </a:r>
            <a:endParaRPr lang="it-IT" sz="1400" dirty="0">
              <a:latin typeface="+mj-lt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55405" y="5080059"/>
            <a:ext cx="52405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+mj-lt"/>
              </a:rPr>
              <a:t>Fino al 40% dei pazienti al momento dell’accesso al percorso risultava affetto da almeno una patologia obesità relata (OSAS, DM, Ipertensione arteriosa). </a:t>
            </a:r>
            <a:r>
              <a:rPr lang="it-IT" sz="1400" dirty="0" smtClean="0">
                <a:latin typeface="+mj-lt"/>
              </a:rPr>
              <a:t>38 </a:t>
            </a:r>
            <a:r>
              <a:rPr lang="it-IT" sz="1400" dirty="0" smtClean="0">
                <a:latin typeface="+mj-lt"/>
              </a:rPr>
              <a:t>pazienti affetti da </a:t>
            </a:r>
            <a:r>
              <a:rPr lang="it-IT" sz="1400" dirty="0" smtClean="0">
                <a:latin typeface="+mj-lt"/>
              </a:rPr>
              <a:t>T2DM/ridotta tolleranza glucidica, </a:t>
            </a:r>
            <a:r>
              <a:rPr lang="it-IT" sz="1400" dirty="0" smtClean="0">
                <a:latin typeface="+mj-lt"/>
              </a:rPr>
              <a:t>di cui il 63% ha ottenuto una remissione </a:t>
            </a:r>
            <a:r>
              <a:rPr lang="it-IT" sz="1400" dirty="0" smtClean="0">
                <a:latin typeface="+mj-lt"/>
              </a:rPr>
              <a:t>o riduzione della necessità di terapia farmacologica a </a:t>
            </a:r>
            <a:r>
              <a:rPr lang="it-IT" sz="1400" dirty="0" smtClean="0">
                <a:latin typeface="+mj-lt"/>
              </a:rPr>
              <a:t>1 anno.</a:t>
            </a:r>
            <a:endParaRPr lang="it-IT" sz="1400" dirty="0">
              <a:latin typeface="+mj-lt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-4"/>
            <a:ext cx="12192000" cy="1279525"/>
          </a:xfrm>
          <a:prstGeom prst="rect">
            <a:avLst/>
          </a:prstGeom>
          <a:solidFill>
            <a:srgbClr val="003F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464898" cy="1279525"/>
          </a:xfrm>
          <a:prstGeom prst="rect">
            <a:avLst/>
          </a:prstGeom>
        </p:spPr>
      </p:pic>
      <p:sp>
        <p:nvSpPr>
          <p:cNvPr id="15" name="Titolo 1"/>
          <p:cNvSpPr txBox="1">
            <a:spLocks/>
          </p:cNvSpPr>
          <p:nvPr/>
        </p:nvSpPr>
        <p:spPr>
          <a:xfrm>
            <a:off x="-1" y="-3"/>
            <a:ext cx="12192000" cy="12795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 smtClean="0">
                <a:solidFill>
                  <a:srgbClr val="E4C6DC"/>
                </a:solidFill>
                <a:latin typeface="+mn-lt"/>
              </a:rPr>
              <a:t>La nostra esperienza</a:t>
            </a:r>
            <a:endParaRPr lang="it-IT" sz="4000" b="1" dirty="0">
              <a:solidFill>
                <a:srgbClr val="E4C6DC"/>
              </a:solidFill>
              <a:latin typeface="+mn-lt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1412103"/>
            <a:ext cx="4283000" cy="532893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05" y="1854404"/>
            <a:ext cx="50546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7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-4"/>
            <a:ext cx="12192000" cy="1279525"/>
          </a:xfrm>
          <a:prstGeom prst="rect">
            <a:avLst/>
          </a:prstGeom>
          <a:solidFill>
            <a:srgbClr val="003F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464898" cy="1279525"/>
          </a:xfrm>
          <a:prstGeom prst="rect">
            <a:avLst/>
          </a:prstGeom>
        </p:spPr>
      </p:pic>
      <p:sp>
        <p:nvSpPr>
          <p:cNvPr id="15" name="Titolo 1"/>
          <p:cNvSpPr txBox="1">
            <a:spLocks/>
          </p:cNvSpPr>
          <p:nvPr/>
        </p:nvSpPr>
        <p:spPr>
          <a:xfrm>
            <a:off x="-1" y="-3"/>
            <a:ext cx="12192000" cy="12795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 smtClean="0">
                <a:solidFill>
                  <a:srgbClr val="E4C6DC"/>
                </a:solidFill>
                <a:latin typeface="+mn-lt"/>
              </a:rPr>
              <a:t>La nostra esperienza – il </a:t>
            </a:r>
            <a:r>
              <a:rPr lang="it-IT" sz="4000" b="1" dirty="0" err="1" smtClean="0">
                <a:solidFill>
                  <a:srgbClr val="E4C6DC"/>
                </a:solidFill>
                <a:latin typeface="+mn-lt"/>
              </a:rPr>
              <a:t>follow</a:t>
            </a:r>
            <a:r>
              <a:rPr lang="it-IT" sz="4000" b="1" dirty="0" smtClean="0">
                <a:solidFill>
                  <a:srgbClr val="E4C6DC"/>
                </a:solidFill>
                <a:latin typeface="+mn-lt"/>
              </a:rPr>
              <a:t> up</a:t>
            </a:r>
            <a:endParaRPr lang="it-IT" sz="4000" b="1" dirty="0">
              <a:solidFill>
                <a:srgbClr val="E4C6DC"/>
              </a:solidFill>
              <a:latin typeface="+mn-lt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401311"/>
            <a:ext cx="11176000" cy="514233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298492" y="1820412"/>
            <a:ext cx="5290216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Aderenza a </a:t>
            </a:r>
            <a:r>
              <a:rPr lang="it-IT" dirty="0" err="1" smtClean="0"/>
              <a:t>follow</a:t>
            </a:r>
            <a:r>
              <a:rPr lang="it-IT" dirty="0" smtClean="0"/>
              <a:t> up nel 1 aa 88%</a:t>
            </a:r>
          </a:p>
          <a:p>
            <a:pPr algn="ctr"/>
            <a:endParaRPr lang="it-IT" dirty="0"/>
          </a:p>
          <a:p>
            <a:pPr algn="ctr"/>
            <a:r>
              <a:rPr lang="it-IT" dirty="0" smtClean="0"/>
              <a:t>Persi a </a:t>
            </a:r>
            <a:r>
              <a:rPr lang="it-IT" dirty="0" err="1" smtClean="0"/>
              <a:t>follow</a:t>
            </a:r>
            <a:r>
              <a:rPr lang="it-IT" dirty="0" smtClean="0"/>
              <a:t> up dopo 1 aa 38%</a:t>
            </a:r>
          </a:p>
          <a:p>
            <a:pPr marL="285750" indent="-285750" algn="ctr">
              <a:buFontTx/>
              <a:buChar char="-"/>
            </a:pPr>
            <a:r>
              <a:rPr lang="it-IT" dirty="0" smtClean="0"/>
              <a:t>Motivazione</a:t>
            </a:r>
          </a:p>
          <a:p>
            <a:pPr marL="285750" indent="-285750" algn="ctr">
              <a:buFontTx/>
              <a:buChar char="-"/>
            </a:pPr>
            <a:r>
              <a:rPr lang="it-IT" dirty="0" smtClean="0"/>
              <a:t>Distanza territoriale</a:t>
            </a:r>
          </a:p>
          <a:p>
            <a:pPr marL="285750" indent="-285750" algn="ctr">
              <a:buFontTx/>
              <a:buChar char="-"/>
            </a:pPr>
            <a:r>
              <a:rPr lang="it-IT" dirty="0" smtClean="0"/>
              <a:t>Pandemia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955958" y="4495925"/>
            <a:ext cx="42800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smtClean="0"/>
              <a:t>Telemedicina?</a:t>
            </a:r>
            <a:endParaRPr lang="it-IT" sz="5400" b="1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3972DDEF-3CD7-B669-ADCD-48E6A36A9D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" t="6640" r="-60"/>
          <a:stretch/>
        </p:blipFill>
        <p:spPr>
          <a:xfrm>
            <a:off x="6854657" y="3901541"/>
            <a:ext cx="4981741" cy="2642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901541"/>
            <a:ext cx="5273342" cy="266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7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27888" y="2859025"/>
            <a:ext cx="109362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dirty="0"/>
              <a:t>La chirurgia </a:t>
            </a:r>
            <a:r>
              <a:rPr lang="it-IT" dirty="0" err="1"/>
              <a:t>bariatrica</a:t>
            </a:r>
            <a:r>
              <a:rPr lang="it-IT" dirty="0"/>
              <a:t> rappresenta un approccio </a:t>
            </a:r>
            <a:r>
              <a:rPr lang="it-IT" b="1" dirty="0"/>
              <a:t>efficace </a:t>
            </a:r>
            <a:r>
              <a:rPr lang="it-IT" dirty="0" smtClean="0"/>
              <a:t>e </a:t>
            </a:r>
            <a:r>
              <a:rPr lang="it-IT" b="1" dirty="0" smtClean="0"/>
              <a:t>sicuro </a:t>
            </a:r>
            <a:r>
              <a:rPr lang="it-IT" dirty="0" smtClean="0"/>
              <a:t>nella </a:t>
            </a:r>
            <a:r>
              <a:rPr lang="it-IT" dirty="0"/>
              <a:t>gestione dell'obesità grave e delle sue </a:t>
            </a:r>
            <a:r>
              <a:rPr lang="it-IT" dirty="0" err="1"/>
              <a:t>comorbidità</a:t>
            </a:r>
            <a:r>
              <a:rPr lang="it-IT" dirty="0"/>
              <a:t>. Tuttavia, il successo di queste procedure </a:t>
            </a:r>
            <a:r>
              <a:rPr lang="it-IT" dirty="0" smtClean="0"/>
              <a:t>dipende </a:t>
            </a:r>
            <a:r>
              <a:rPr lang="it-IT" dirty="0"/>
              <a:t>non solo dall'intervento chirurgico stesso, ma anche dalla gestione </a:t>
            </a:r>
            <a:r>
              <a:rPr lang="it-IT" dirty="0" err="1"/>
              <a:t>pre</a:t>
            </a:r>
            <a:r>
              <a:rPr lang="it-IT" dirty="0"/>
              <a:t> e post-operatoria completa e multidisciplinare</a:t>
            </a:r>
            <a:r>
              <a:rPr lang="it-IT" dirty="0" smtClean="0"/>
              <a:t>. </a:t>
            </a:r>
          </a:p>
          <a:p>
            <a:pPr marL="285750" indent="-285750">
              <a:buFont typeface="Arial" charset="0"/>
              <a:buChar char="•"/>
            </a:pPr>
            <a:endParaRPr lang="it-IT" dirty="0"/>
          </a:p>
          <a:p>
            <a:pPr marL="285750" indent="-285750">
              <a:buFont typeface="Arial" charset="0"/>
              <a:buChar char="•"/>
            </a:pPr>
            <a:r>
              <a:rPr lang="it-IT" dirty="0" smtClean="0"/>
              <a:t>In </a:t>
            </a:r>
            <a:r>
              <a:rPr lang="it-IT" dirty="0"/>
              <a:t>questo contesto, il </a:t>
            </a:r>
            <a:r>
              <a:rPr lang="it-IT" b="1" dirty="0"/>
              <a:t>Percorso Diagnostico Terapeutico Assistenziale </a:t>
            </a:r>
            <a:r>
              <a:rPr lang="it-IT" dirty="0"/>
              <a:t>(PDTA) e il </a:t>
            </a:r>
            <a:r>
              <a:rPr lang="it-IT" b="1" dirty="0"/>
              <a:t>Gruppo Multidisciplinare </a:t>
            </a:r>
            <a:r>
              <a:rPr lang="it-IT" dirty="0"/>
              <a:t>(GDM) giocano un ruolo cruciale nel garantire risultati ottimali per i pazienti sottoposti a chirurgia </a:t>
            </a:r>
            <a:r>
              <a:rPr lang="it-IT" dirty="0" err="1" smtClean="0"/>
              <a:t>bariatrica</a:t>
            </a:r>
            <a:r>
              <a:rPr lang="it-IT" dirty="0"/>
              <a:t> </a:t>
            </a:r>
            <a:r>
              <a:rPr lang="it-IT" dirty="0" smtClean="0"/>
              <a:t>attraverso una valutazione globale del malato e un approccio integrato e personalizzato. </a:t>
            </a:r>
          </a:p>
          <a:p>
            <a:pPr marL="285750" indent="-285750">
              <a:buFont typeface="Arial" charset="0"/>
              <a:buChar char="•"/>
            </a:pPr>
            <a:endParaRPr lang="it-IT" dirty="0"/>
          </a:p>
          <a:p>
            <a:endParaRPr lang="it-IT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-4"/>
            <a:ext cx="12192000" cy="1279525"/>
          </a:xfrm>
          <a:prstGeom prst="rect">
            <a:avLst/>
          </a:prstGeom>
          <a:solidFill>
            <a:srgbClr val="003F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464898" cy="1279525"/>
          </a:xfrm>
          <a:prstGeom prst="rect">
            <a:avLst/>
          </a:prstGeom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0" y="-3"/>
            <a:ext cx="12192000" cy="12795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+mn-lt"/>
              </a:rPr>
              <a:t>Conclusioni</a:t>
            </a:r>
            <a:endParaRPr lang="it-IT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254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301262" y="79130"/>
            <a:ext cx="5451231" cy="1140070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+mn-lt"/>
              </a:rPr>
              <a:t>GRAZIE</a:t>
            </a:r>
            <a:endParaRPr lang="it-IT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03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-1"/>
            <a:ext cx="12192000" cy="1279525"/>
          </a:xfrm>
          <a:prstGeom prst="rect">
            <a:avLst/>
          </a:prstGeom>
          <a:solidFill>
            <a:srgbClr val="003F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464898" cy="1279525"/>
          </a:xfrm>
          <a:prstGeom prst="rect">
            <a:avLst/>
          </a:prstGeom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2578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E4C6DC"/>
                </a:solidFill>
                <a:latin typeface="+mn-lt"/>
              </a:rPr>
              <a:t>Il PSDTA - Definizione</a:t>
            </a:r>
            <a:endParaRPr lang="it-IT" sz="4000" b="1" dirty="0">
              <a:solidFill>
                <a:srgbClr val="E4C6DC"/>
              </a:solidFill>
              <a:latin typeface="+mn-lt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97" y="4763482"/>
            <a:ext cx="9436605" cy="1362188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586141" y="1654923"/>
            <a:ext cx="75154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Il </a:t>
            </a:r>
            <a:r>
              <a:rPr lang="it-IT" b="1" dirty="0" smtClean="0"/>
              <a:t>PSDTA </a:t>
            </a:r>
            <a:r>
              <a:rPr lang="it-IT" dirty="0" smtClean="0"/>
              <a:t> - percorso di salute diagnostico- terapeutico e assistenziale è uno </a:t>
            </a:r>
            <a:r>
              <a:rPr lang="it-IT" b="1" dirty="0" smtClean="0"/>
              <a:t>strumento </a:t>
            </a:r>
            <a:r>
              <a:rPr lang="it-IT" dirty="0" smtClean="0"/>
              <a:t>che permette di delineare rispetto a una o più patologie o problema clinico, il </a:t>
            </a:r>
            <a:r>
              <a:rPr lang="it-IT" b="1" dirty="0" smtClean="0"/>
              <a:t>miglior percorso praticabile </a:t>
            </a:r>
            <a:r>
              <a:rPr lang="it-IT" dirty="0" smtClean="0"/>
              <a:t>all’interno di una organizzazione o tra organizzazioni per la presa in carico del paziente e della sua famiglia.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86142" y="3368218"/>
            <a:ext cx="7515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E’ inteso come un </a:t>
            </a:r>
            <a:r>
              <a:rPr lang="it-IT" b="1" dirty="0"/>
              <a:t>percorso </a:t>
            </a:r>
            <a:r>
              <a:rPr lang="it-IT" dirty="0"/>
              <a:t>clinico organizzato e standardizzato che </a:t>
            </a:r>
            <a:r>
              <a:rPr lang="it-IT" b="1" dirty="0"/>
              <a:t>guida il paziente </a:t>
            </a:r>
            <a:r>
              <a:rPr lang="it-IT" dirty="0"/>
              <a:t>attraverso tutte le fasi del percorso sanitario, dalla valutazione iniziale alla gestione post-operatoria. 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584" y="1544148"/>
            <a:ext cx="4090416" cy="258589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820156"/>
            <a:ext cx="10186415" cy="138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-1"/>
            <a:ext cx="12192000" cy="1279525"/>
          </a:xfrm>
          <a:prstGeom prst="rect">
            <a:avLst/>
          </a:prstGeom>
          <a:solidFill>
            <a:srgbClr val="003F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464898" cy="1279525"/>
          </a:xfrm>
          <a:prstGeom prst="rect">
            <a:avLst/>
          </a:prstGeom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2578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E4C6DC"/>
                </a:solidFill>
                <a:latin typeface="+mn-lt"/>
              </a:rPr>
              <a:t>Il PSDTA - Contesto</a:t>
            </a:r>
            <a:endParaRPr lang="it-IT" sz="4000" b="1" dirty="0">
              <a:solidFill>
                <a:srgbClr val="E4C6DC"/>
              </a:solidFill>
              <a:latin typeface="+mn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18745" y="5238164"/>
            <a:ext cx="10954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Nel contesto della chirurgia </a:t>
            </a:r>
            <a:r>
              <a:rPr lang="it-IT" dirty="0" err="1"/>
              <a:t>bariatrica</a:t>
            </a:r>
            <a:r>
              <a:rPr lang="it-IT" dirty="0"/>
              <a:t>, il PDTA assicura una valutazione </a:t>
            </a:r>
            <a:r>
              <a:rPr lang="it-IT" dirty="0" smtClean="0"/>
              <a:t>globale </a:t>
            </a:r>
            <a:r>
              <a:rPr lang="it-IT" dirty="0"/>
              <a:t>del </a:t>
            </a:r>
            <a:r>
              <a:rPr lang="it-IT" dirty="0" smtClean="0"/>
              <a:t>paziente</a:t>
            </a:r>
            <a:r>
              <a:rPr lang="it-IT" dirty="0"/>
              <a:t>.</a:t>
            </a:r>
            <a:r>
              <a:rPr lang="it-IT" dirty="0" smtClean="0"/>
              <a:t> Questo </a:t>
            </a:r>
            <a:r>
              <a:rPr lang="it-IT" dirty="0"/>
              <a:t>approccio strutturato e coordinato riduce la disomogeneità di trattamento, ottimizza le risorse e migliora la qualità dell'assistenza.</a:t>
            </a:r>
          </a:p>
          <a:p>
            <a:pPr algn="ctr"/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012154" y="1895872"/>
            <a:ext cx="50838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it-IT" dirty="0" smtClean="0"/>
              <a:t>Patologia complessa</a:t>
            </a: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it-IT" dirty="0" smtClean="0"/>
              <a:t>Approccio multidisciplinare</a:t>
            </a: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it-IT" dirty="0"/>
              <a:t>Omogeneità di </a:t>
            </a:r>
            <a:r>
              <a:rPr lang="it-IT" dirty="0" smtClean="0"/>
              <a:t>trattamento</a:t>
            </a: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it-IT" dirty="0" err="1" smtClean="0"/>
              <a:t>Tailored</a:t>
            </a:r>
            <a:r>
              <a:rPr lang="it-IT" dirty="0" smtClean="0"/>
              <a:t> su paziente</a:t>
            </a: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it-IT" dirty="0"/>
              <a:t>Percorso multi-</a:t>
            </a:r>
            <a:r>
              <a:rPr lang="it-IT" dirty="0" err="1"/>
              <a:t>step</a:t>
            </a:r>
            <a:endParaRPr lang="it-IT" dirty="0"/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689" y="1609816"/>
            <a:ext cx="6090867" cy="362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-1"/>
            <a:ext cx="12192000" cy="1279525"/>
          </a:xfrm>
          <a:prstGeom prst="rect">
            <a:avLst/>
          </a:prstGeom>
          <a:solidFill>
            <a:srgbClr val="003F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228022" cy="127952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E4C6DC"/>
                </a:solidFill>
                <a:latin typeface="+mn-lt"/>
              </a:rPr>
              <a:t>Il PSDTA – Gruppo multidisciplinare</a:t>
            </a:r>
            <a:endParaRPr lang="it-IT" sz="4000" b="1" dirty="0">
              <a:solidFill>
                <a:srgbClr val="E4C6DC"/>
              </a:solidFill>
              <a:latin typeface="+mn-lt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464898" cy="1279525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236934" y="3082094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sz="1400" b="1" dirty="0"/>
              <a:t>Valutazione Completa del </a:t>
            </a:r>
            <a:r>
              <a:rPr lang="it-IT" sz="1400" b="1" dirty="0" smtClean="0"/>
              <a:t>Paziente</a:t>
            </a:r>
          </a:p>
          <a:p>
            <a:pPr marL="285750" indent="-285750">
              <a:buFont typeface="Arial" charset="0"/>
              <a:buChar char="•"/>
            </a:pPr>
            <a:endParaRPr lang="it-IT" sz="1400" b="1" dirty="0" smtClean="0"/>
          </a:p>
          <a:p>
            <a:pPr marL="285750" indent="-285750">
              <a:buFont typeface="Arial" charset="0"/>
              <a:buChar char="•"/>
            </a:pPr>
            <a:r>
              <a:rPr lang="it-IT" sz="1400" b="1" dirty="0" smtClean="0"/>
              <a:t>Pianificazione </a:t>
            </a:r>
            <a:r>
              <a:rPr lang="it-IT" sz="1400" b="1" dirty="0"/>
              <a:t>Personalizzata del </a:t>
            </a:r>
            <a:r>
              <a:rPr lang="it-IT" sz="1400" b="1" dirty="0" smtClean="0"/>
              <a:t>Trattamento</a:t>
            </a:r>
          </a:p>
          <a:p>
            <a:pPr marL="285750" indent="-285750">
              <a:buFont typeface="Arial" charset="0"/>
              <a:buChar char="•"/>
            </a:pPr>
            <a:endParaRPr lang="it-IT" sz="1400" b="1" dirty="0" smtClean="0"/>
          </a:p>
          <a:p>
            <a:pPr marL="285750" indent="-285750">
              <a:buFont typeface="Arial" charset="0"/>
              <a:buChar char="•"/>
            </a:pPr>
            <a:r>
              <a:rPr lang="it-IT" sz="1400" b="1" dirty="0" smtClean="0"/>
              <a:t>Gestione </a:t>
            </a:r>
            <a:r>
              <a:rPr lang="it-IT" sz="1400" b="1" dirty="0"/>
              <a:t>Ottimale delle </a:t>
            </a:r>
            <a:r>
              <a:rPr lang="it-IT" sz="1400" b="1" dirty="0" smtClean="0"/>
              <a:t>Complicanze</a:t>
            </a:r>
          </a:p>
          <a:p>
            <a:pPr marL="285750" indent="-285750">
              <a:buFont typeface="Arial" charset="0"/>
              <a:buChar char="•"/>
            </a:pPr>
            <a:endParaRPr lang="it-IT" sz="1400" b="1" dirty="0" smtClean="0"/>
          </a:p>
          <a:p>
            <a:pPr marL="285750" indent="-285750">
              <a:buFont typeface="Arial" charset="0"/>
              <a:buChar char="•"/>
            </a:pPr>
            <a:r>
              <a:rPr lang="it-IT" sz="1400" b="1" dirty="0" smtClean="0"/>
              <a:t>Supporto </a:t>
            </a:r>
            <a:r>
              <a:rPr lang="it-IT" sz="1400" b="1" dirty="0"/>
              <a:t>Psicologico e </a:t>
            </a:r>
            <a:r>
              <a:rPr lang="it-IT" sz="1400" b="1" dirty="0" smtClean="0"/>
              <a:t>Nutrizionale</a:t>
            </a:r>
          </a:p>
          <a:p>
            <a:pPr marL="285750" indent="-285750">
              <a:buFont typeface="Arial" charset="0"/>
              <a:buChar char="•"/>
            </a:pPr>
            <a:endParaRPr lang="it-IT" sz="1400" b="1" dirty="0"/>
          </a:p>
          <a:p>
            <a:pPr marL="285750" indent="-285750">
              <a:buFont typeface="Arial" charset="0"/>
              <a:buChar char="•"/>
            </a:pPr>
            <a:r>
              <a:rPr lang="it-IT" sz="1400" b="1" dirty="0" err="1" smtClean="0"/>
              <a:t>Follow</a:t>
            </a:r>
            <a:r>
              <a:rPr lang="it-IT" sz="1400" b="1" dirty="0" smtClean="0"/>
              <a:t> up</a:t>
            </a:r>
          </a:p>
          <a:p>
            <a:pPr marL="285750" indent="-285750">
              <a:buFont typeface="Arial" charset="0"/>
              <a:buChar char="•"/>
            </a:pPr>
            <a:endParaRPr lang="it-IT" sz="1400" b="1" dirty="0" smtClean="0"/>
          </a:p>
          <a:p>
            <a:pPr marL="285750" indent="-285750">
              <a:buFont typeface="Arial" charset="0"/>
              <a:buChar char="•"/>
            </a:pPr>
            <a:r>
              <a:rPr lang="it-IT" sz="1400" b="1" dirty="0" smtClean="0"/>
              <a:t>Miglioramento dei Risultati a Lungo Termine</a:t>
            </a:r>
            <a:endParaRPr lang="it-IT" sz="1400" dirty="0"/>
          </a:p>
        </p:txBody>
      </p:sp>
      <p:sp>
        <p:nvSpPr>
          <p:cNvPr id="7" name="Rettangolo 6"/>
          <p:cNvSpPr/>
          <p:nvPr/>
        </p:nvSpPr>
        <p:spPr>
          <a:xfrm>
            <a:off x="732449" y="1811477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b="1" dirty="0"/>
              <a:t>Il Gruppo Multidisciplinare (GDM)</a:t>
            </a:r>
            <a:endParaRPr lang="it-IT" sz="1400" dirty="0"/>
          </a:p>
          <a:p>
            <a:r>
              <a:rPr lang="it-IT" sz="1400" dirty="0"/>
              <a:t>Il GDM è composto da professionisti di diverse discipline, tra cui chirurghi, endocrinologi, nutrizionisti, psicologi, anestesisti e infermieri specializzati. </a:t>
            </a:r>
            <a:endParaRPr lang="it-IT" sz="1400" dirty="0" smtClean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968" y="1610308"/>
            <a:ext cx="5010984" cy="504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/>
        </p:nvSpPr>
        <p:spPr>
          <a:xfrm>
            <a:off x="0" y="-1"/>
            <a:ext cx="12192000" cy="1279525"/>
          </a:xfrm>
          <a:prstGeom prst="rect">
            <a:avLst/>
          </a:prstGeom>
          <a:solidFill>
            <a:srgbClr val="003F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464898" cy="1279525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16" y="1210700"/>
            <a:ext cx="7792500" cy="564094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055876"/>
            <a:ext cx="10058400" cy="464820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07" y="1387732"/>
            <a:ext cx="6350585" cy="977013"/>
          </a:xfrm>
          <a:prstGeom prst="rect">
            <a:avLst/>
          </a:prstGeom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1712422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7952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E4C6DC"/>
                </a:solidFill>
                <a:latin typeface="+mn-lt"/>
              </a:rPr>
              <a:t>Il PSDTA in ASL CN1</a:t>
            </a:r>
            <a:endParaRPr lang="it-IT" sz="4000" b="1" dirty="0">
              <a:solidFill>
                <a:srgbClr val="E4C6D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41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22330"/>
            <a:ext cx="12192000" cy="1279525"/>
          </a:xfrm>
          <a:prstGeom prst="rect">
            <a:avLst/>
          </a:prstGeom>
          <a:solidFill>
            <a:srgbClr val="003F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4898" cy="1279525"/>
          </a:xfrm>
          <a:prstGeom prst="rect">
            <a:avLst/>
          </a:prstGeom>
        </p:spPr>
      </p:pic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44" y="1691899"/>
            <a:ext cx="5586747" cy="3587336"/>
          </a:xfrm>
        </p:spPr>
      </p:pic>
      <p:sp>
        <p:nvSpPr>
          <p:cNvPr id="5" name="CasellaDiTesto 4"/>
          <p:cNvSpPr txBox="1"/>
          <p:nvPr/>
        </p:nvSpPr>
        <p:spPr>
          <a:xfrm>
            <a:off x="6318503" y="5669278"/>
            <a:ext cx="5312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Treatment </a:t>
            </a:r>
            <a:r>
              <a:rPr lang="it-IT" sz="1200" b="1" dirty="0" err="1"/>
              <a:t>algorithm</a:t>
            </a:r>
            <a:r>
              <a:rPr lang="it-IT" sz="1200" b="1" dirty="0"/>
              <a:t> chart </a:t>
            </a:r>
            <a:r>
              <a:rPr lang="it-IT" sz="1200" b="1" dirty="0" err="1"/>
              <a:t>that</a:t>
            </a:r>
            <a:r>
              <a:rPr lang="it-IT" sz="1200" b="1" dirty="0"/>
              <a:t> </a:t>
            </a:r>
            <a:r>
              <a:rPr lang="it-IT" sz="1200" b="1" dirty="0" err="1"/>
              <a:t>takes</a:t>
            </a:r>
            <a:r>
              <a:rPr lang="it-IT" sz="1200" b="1" dirty="0"/>
              <a:t> </a:t>
            </a:r>
            <a:r>
              <a:rPr lang="it-IT" sz="1200" b="1" dirty="0" err="1"/>
              <a:t>advantage</a:t>
            </a:r>
            <a:r>
              <a:rPr lang="it-IT" sz="1200" b="1" dirty="0"/>
              <a:t> of the </a:t>
            </a:r>
            <a:r>
              <a:rPr lang="it-IT" sz="1200" b="1" dirty="0" smtClean="0"/>
              <a:t>EOSS </a:t>
            </a:r>
            <a:r>
              <a:rPr lang="it-IT" sz="1200" b="1" dirty="0"/>
              <a:t>(Edmonton </a:t>
            </a:r>
            <a:r>
              <a:rPr lang="it-IT" sz="1200" b="1" dirty="0" err="1"/>
              <a:t>Obesity</a:t>
            </a:r>
            <a:r>
              <a:rPr lang="it-IT" sz="1200" b="1" dirty="0"/>
              <a:t> </a:t>
            </a:r>
            <a:r>
              <a:rPr lang="it-IT" sz="1200" b="1" dirty="0" err="1"/>
              <a:t>Staging</a:t>
            </a:r>
            <a:r>
              <a:rPr lang="it-IT" sz="1200" b="1" dirty="0"/>
              <a:t> </a:t>
            </a:r>
            <a:r>
              <a:rPr lang="it-IT" sz="1200" b="1" dirty="0" smtClean="0"/>
              <a:t>System) </a:t>
            </a:r>
            <a:r>
              <a:rPr lang="it-IT" sz="1200" b="1" dirty="0" err="1"/>
              <a:t>identify</a:t>
            </a:r>
            <a:r>
              <a:rPr lang="it-IT" sz="1200" b="1" dirty="0"/>
              <a:t> </a:t>
            </a:r>
            <a:r>
              <a:rPr lang="it-IT" sz="1200" b="1" dirty="0" err="1"/>
              <a:t>patients</a:t>
            </a:r>
            <a:r>
              <a:rPr lang="it-IT" sz="1200" b="1" dirty="0"/>
              <a:t> </a:t>
            </a:r>
            <a:r>
              <a:rPr lang="it-IT" sz="1200" b="1" dirty="0" err="1"/>
              <a:t>who</a:t>
            </a:r>
            <a:r>
              <a:rPr lang="it-IT" sz="1200" b="1" dirty="0"/>
              <a:t> are </a:t>
            </a:r>
            <a:r>
              <a:rPr lang="it-IT" sz="1200" b="1" dirty="0" err="1"/>
              <a:t>at</a:t>
            </a:r>
            <a:r>
              <a:rPr lang="it-IT" sz="1200" b="1" dirty="0"/>
              <a:t> </a:t>
            </a:r>
            <a:r>
              <a:rPr lang="it-IT" sz="1200" b="1" dirty="0" err="1"/>
              <a:t>increased</a:t>
            </a:r>
            <a:r>
              <a:rPr lang="it-IT" sz="1200" b="1" dirty="0"/>
              <a:t> </a:t>
            </a:r>
            <a:r>
              <a:rPr lang="it-IT" sz="1200" b="1" dirty="0" err="1"/>
              <a:t>risk</a:t>
            </a:r>
            <a:r>
              <a:rPr lang="it-IT" sz="1200" b="1" dirty="0"/>
              <a:t> of </a:t>
            </a:r>
            <a:r>
              <a:rPr lang="it-IT" sz="1200" b="1" dirty="0" err="1" smtClean="0"/>
              <a:t>mortality</a:t>
            </a:r>
            <a:r>
              <a:rPr lang="it-IT" sz="1200" b="1" dirty="0" smtClean="0"/>
              <a:t> </a:t>
            </a:r>
          </a:p>
          <a:p>
            <a:r>
              <a:rPr lang="it-IT" sz="1200" b="1" dirty="0" smtClean="0"/>
              <a:t> </a:t>
            </a:r>
            <a:endParaRPr lang="it-IT" sz="1200" b="1" dirty="0" smtClean="0">
              <a:effectLst/>
            </a:endParaRPr>
          </a:p>
          <a:p>
            <a:r>
              <a:rPr lang="it-IT" sz="1200" b="1" dirty="0" smtClean="0"/>
              <a:t> </a:t>
            </a:r>
            <a:endParaRPr lang="it-IT" sz="1200" b="1" dirty="0">
              <a:effectLst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66" y="2525219"/>
            <a:ext cx="5032798" cy="3975058"/>
          </a:xfrm>
          <a:prstGeom prst="rect">
            <a:avLst/>
          </a:prstGeom>
        </p:spPr>
      </p:pic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0" y="22330"/>
            <a:ext cx="12191999" cy="1257195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E4C6DC"/>
                </a:solidFill>
                <a:latin typeface="+mn-lt"/>
              </a:rPr>
              <a:t>Il PSDTA – A chi è rivolto?</a:t>
            </a:r>
            <a:endParaRPr lang="it-IT" sz="4000" b="1" dirty="0">
              <a:solidFill>
                <a:srgbClr val="E4C6DC"/>
              </a:solidFill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94944" y="1847088"/>
            <a:ext cx="292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smtClean="0">
                <a:solidFill>
                  <a:srgbClr val="C00000"/>
                </a:solidFill>
              </a:rPr>
              <a:t>Non solo BMI !</a:t>
            </a:r>
            <a:endParaRPr lang="it-IT" sz="2400" b="1" u="sng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1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-1"/>
            <a:ext cx="12192000" cy="1279525"/>
          </a:xfrm>
          <a:prstGeom prst="rect">
            <a:avLst/>
          </a:prstGeom>
          <a:solidFill>
            <a:srgbClr val="003F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464898" cy="1279525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8363" y="2927261"/>
            <a:ext cx="5358933" cy="3622543"/>
          </a:xfrm>
          <a:solidFill>
            <a:schemeClr val="accent6">
              <a:lumMod val="60000"/>
              <a:lumOff val="40000"/>
              <a:alpha val="32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it-IT" sz="2000" dirty="0" smtClean="0"/>
              <a:t>BMI&gt; 40 Kg/m</a:t>
            </a:r>
            <a:r>
              <a:rPr lang="it-IT" sz="2000" baseline="30000" dirty="0" smtClean="0"/>
              <a:t>2 </a:t>
            </a:r>
            <a:r>
              <a:rPr lang="it-IT" sz="2000" dirty="0" smtClean="0"/>
              <a:t>( o BMI &gt; 35 Kg/m</a:t>
            </a:r>
            <a:r>
              <a:rPr lang="it-IT" sz="2000" baseline="30000" dirty="0" smtClean="0"/>
              <a:t>2 </a:t>
            </a:r>
            <a:r>
              <a:rPr lang="it-IT" sz="2000" dirty="0" smtClean="0"/>
              <a:t> in presenza di </a:t>
            </a:r>
            <a:r>
              <a:rPr lang="it-IT" sz="2000" dirty="0" err="1" smtClean="0"/>
              <a:t>comorbidità</a:t>
            </a:r>
            <a:r>
              <a:rPr lang="it-IT" sz="2000" dirty="0" smtClean="0"/>
              <a:t> associata; BMI&gt; 30 se non controllata)</a:t>
            </a:r>
            <a:endParaRPr lang="it-IT" sz="2000" dirty="0"/>
          </a:p>
          <a:p>
            <a:pPr>
              <a:lnSpc>
                <a:spcPct val="150000"/>
              </a:lnSpc>
            </a:pPr>
            <a:r>
              <a:rPr lang="it-IT" sz="2000" dirty="0" smtClean="0"/>
              <a:t>Età &gt; 16 ; &lt; 65 +</a:t>
            </a:r>
          </a:p>
          <a:p>
            <a:pPr>
              <a:lnSpc>
                <a:spcPct val="150000"/>
              </a:lnSpc>
            </a:pPr>
            <a:r>
              <a:rPr lang="it-IT" sz="2000" dirty="0" smtClean="0"/>
              <a:t>Fallimento di precedenti tentativi </a:t>
            </a:r>
            <a:r>
              <a:rPr lang="it-IT" sz="2000" dirty="0" err="1" smtClean="0"/>
              <a:t>dietoterapici</a:t>
            </a:r>
            <a:endParaRPr lang="it-IT" sz="2000" dirty="0" smtClean="0"/>
          </a:p>
          <a:p>
            <a:pPr>
              <a:lnSpc>
                <a:spcPct val="150000"/>
              </a:lnSpc>
            </a:pPr>
            <a:r>
              <a:rPr lang="it-IT" sz="2000" dirty="0" err="1" smtClean="0"/>
              <a:t>Compliance</a:t>
            </a:r>
            <a:r>
              <a:rPr lang="it-IT" sz="2000" dirty="0" smtClean="0"/>
              <a:t> a </a:t>
            </a:r>
            <a:r>
              <a:rPr lang="it-IT" sz="2000" dirty="0" err="1" smtClean="0"/>
              <a:t>follow</a:t>
            </a:r>
            <a:r>
              <a:rPr lang="it-IT" sz="2000" dirty="0" smtClean="0"/>
              <a:t> up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1464898" y="277336"/>
            <a:ext cx="9895951" cy="1002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4000" b="1" dirty="0">
              <a:solidFill>
                <a:schemeClr val="bg1"/>
              </a:solidFill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228022" cy="127952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E4C6DC"/>
                </a:solidFill>
                <a:latin typeface="+mn-lt"/>
              </a:rPr>
              <a:t>Il PSDTA – Il paziente chirurgico</a:t>
            </a:r>
            <a:endParaRPr lang="it-IT" sz="4000" b="1" dirty="0">
              <a:solidFill>
                <a:srgbClr val="E4C6DC"/>
              </a:solidFill>
              <a:latin typeface="+mn-lt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6278880" y="2927261"/>
            <a:ext cx="5687568" cy="3622543"/>
          </a:xfrm>
          <a:prstGeom prst="rect">
            <a:avLst/>
          </a:prstGeom>
          <a:solidFill>
            <a:srgbClr val="C00000">
              <a:alpha val="24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it-IT" sz="2000" dirty="0" smtClean="0"/>
              <a:t>Obesità secondaria a patologia endocrino</a:t>
            </a:r>
          </a:p>
          <a:p>
            <a:pPr>
              <a:lnSpc>
                <a:spcPct val="150000"/>
              </a:lnSpc>
            </a:pPr>
            <a:r>
              <a:rPr lang="it-IT" sz="2000" dirty="0" smtClean="0"/>
              <a:t>Malattie psichiatriche non in fase di compenso</a:t>
            </a:r>
          </a:p>
          <a:p>
            <a:pPr>
              <a:lnSpc>
                <a:spcPct val="150000"/>
              </a:lnSpc>
            </a:pPr>
            <a:r>
              <a:rPr lang="it-IT" sz="2000" dirty="0" smtClean="0"/>
              <a:t>Alcolismo o altra dipendenza attiva da sostanze</a:t>
            </a:r>
          </a:p>
          <a:p>
            <a:pPr>
              <a:lnSpc>
                <a:spcPct val="150000"/>
              </a:lnSpc>
            </a:pPr>
            <a:r>
              <a:rPr lang="it-IT" sz="2000" dirty="0" smtClean="0"/>
              <a:t>Presenza di patologie con ridotta aspettativa di vita</a:t>
            </a:r>
          </a:p>
          <a:p>
            <a:pPr>
              <a:lnSpc>
                <a:spcPct val="150000"/>
              </a:lnSpc>
            </a:pPr>
            <a:r>
              <a:rPr lang="it-IT" sz="2000" dirty="0" smtClean="0"/>
              <a:t>Inabilità a prendersi cura di se stessi o assenza di adeguato supporto familiare e sociale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587" y="1487353"/>
            <a:ext cx="1449886" cy="139386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011" y="1487353"/>
            <a:ext cx="1265635" cy="132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-1"/>
            <a:ext cx="12192000" cy="1279525"/>
          </a:xfrm>
          <a:prstGeom prst="rect">
            <a:avLst/>
          </a:prstGeom>
          <a:solidFill>
            <a:srgbClr val="003F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464898" cy="1279525"/>
          </a:xfrm>
          <a:prstGeom prst="rect">
            <a:avLst/>
          </a:prstGeom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1464898" y="277336"/>
            <a:ext cx="9895951" cy="1002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4000" b="1" dirty="0">
              <a:solidFill>
                <a:schemeClr val="bg1"/>
              </a:solidFill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228022" cy="127952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E4C6DC"/>
                </a:solidFill>
                <a:latin typeface="+mn-lt"/>
              </a:rPr>
              <a:t>Il PSDTA – Il paziente chirurgico</a:t>
            </a:r>
            <a:endParaRPr lang="it-IT" sz="4000" b="1" dirty="0">
              <a:solidFill>
                <a:srgbClr val="E4C6DC"/>
              </a:solidFill>
              <a:latin typeface="+mn-lt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1" y="1392539"/>
            <a:ext cx="4462507" cy="546546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955" y="4187822"/>
            <a:ext cx="2975444" cy="1926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7633" b="-3632"/>
          <a:stretch/>
        </p:blipFill>
        <p:spPr>
          <a:xfrm>
            <a:off x="9231884" y="4354907"/>
            <a:ext cx="2675871" cy="1759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955" y="1977418"/>
            <a:ext cx="3118301" cy="1969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884" y="1977418"/>
            <a:ext cx="2675871" cy="1991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08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-1"/>
            <a:ext cx="12192000" cy="1279525"/>
          </a:xfrm>
          <a:prstGeom prst="rect">
            <a:avLst/>
          </a:prstGeom>
          <a:solidFill>
            <a:srgbClr val="003F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464898" cy="1279525"/>
          </a:xfrm>
          <a:prstGeom prst="rect">
            <a:avLst/>
          </a:prstGeom>
        </p:spPr>
      </p:pic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90" b="5759"/>
          <a:stretch/>
        </p:blipFill>
        <p:spPr>
          <a:xfrm>
            <a:off x="1020901" y="1279523"/>
            <a:ext cx="10150197" cy="5418049"/>
          </a:xfrm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228022" cy="1279523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E4C6DC"/>
                </a:solidFill>
                <a:latin typeface="+mn-lt"/>
              </a:rPr>
              <a:t>Il PSDTA – Il paziente chirurgico</a:t>
            </a:r>
            <a:endParaRPr lang="it-IT" b="1" dirty="0">
              <a:solidFill>
                <a:srgbClr val="E4C6D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584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5494</TotalTime>
  <Words>922</Words>
  <Application>Microsoft Macintosh PowerPoint</Application>
  <PresentationFormat>Widescreen</PresentationFormat>
  <Paragraphs>90</Paragraphs>
  <Slides>18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Calibri</vt:lpstr>
      <vt:lpstr>Calibri Light</vt:lpstr>
      <vt:lpstr>Wingdings</vt:lpstr>
      <vt:lpstr>Arial</vt:lpstr>
      <vt:lpstr>Tema di Office</vt:lpstr>
      <vt:lpstr>Presentazione di PowerPoint</vt:lpstr>
      <vt:lpstr>Il PSDTA - Definizione</vt:lpstr>
      <vt:lpstr>Il PSDTA - Contesto</vt:lpstr>
      <vt:lpstr>Il PSDTA – Gruppo multidisciplinare</vt:lpstr>
      <vt:lpstr>Il PSDTA in ASL CN1</vt:lpstr>
      <vt:lpstr>Il PSDTA – A chi è rivolto?</vt:lpstr>
      <vt:lpstr>Il PSDTA – Il paziente chirurgico</vt:lpstr>
      <vt:lpstr>Il PSDTA – Il paziente chirurgico</vt:lpstr>
      <vt:lpstr>Il PSDTA – Il paziente chirurgico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GRAZIE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Elisabetta Travaglio</dc:creator>
  <cp:lastModifiedBy>Elisabetta Travaglio</cp:lastModifiedBy>
  <cp:revision>32</cp:revision>
  <dcterms:created xsi:type="dcterms:W3CDTF">2024-02-25T11:29:40Z</dcterms:created>
  <dcterms:modified xsi:type="dcterms:W3CDTF">2024-03-22T00:29:18Z</dcterms:modified>
</cp:coreProperties>
</file>